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3" r:id="rId8"/>
    <p:sldId id="261" r:id="rId9"/>
    <p:sldId id="265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E2-3B94-4A25-8A89-19B353D012D9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F6F5D3-291B-4EFB-A2EE-E9ED89286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E2-3B94-4A25-8A89-19B353D012D9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5D3-291B-4EFB-A2EE-E9ED89286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E2-3B94-4A25-8A89-19B353D012D9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5D3-291B-4EFB-A2EE-E9ED89286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E2-3B94-4A25-8A89-19B353D012D9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F6F5D3-291B-4EFB-A2EE-E9ED89286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E2-3B94-4A25-8A89-19B353D012D9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5D3-291B-4EFB-A2EE-E9ED89286E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E2-3B94-4A25-8A89-19B353D012D9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5D3-291B-4EFB-A2EE-E9ED89286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E2-3B94-4A25-8A89-19B353D012D9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F6F5D3-291B-4EFB-A2EE-E9ED89286E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E2-3B94-4A25-8A89-19B353D012D9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5D3-291B-4EFB-A2EE-E9ED89286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E2-3B94-4A25-8A89-19B353D012D9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5D3-291B-4EFB-A2EE-E9ED89286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E2-3B94-4A25-8A89-19B353D012D9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5D3-291B-4EFB-A2EE-E9ED89286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E2-3B94-4A25-8A89-19B353D012D9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5D3-291B-4EFB-A2EE-E9ED89286E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BAEBE2-3B94-4A25-8A89-19B353D012D9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F6F5D3-291B-4EFB-A2EE-E9ED89286E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Kyle Withers</a:t>
            </a:r>
          </a:p>
          <a:p>
            <a:r>
              <a:rPr lang="en-US" sz="3600" dirty="0" smtClean="0"/>
              <a:t>University of Arizona</a:t>
            </a:r>
          </a:p>
          <a:p>
            <a:endParaRPr lang="en-US" dirty="0" smtClean="0"/>
          </a:p>
          <a:p>
            <a:r>
              <a:rPr lang="en-US" dirty="0" smtClean="0"/>
              <a:t>Acknowledgements:</a:t>
            </a:r>
          </a:p>
          <a:p>
            <a:r>
              <a:rPr lang="en-US" dirty="0" smtClean="0"/>
              <a:t>James Callegary </a:t>
            </a:r>
          </a:p>
          <a:p>
            <a:r>
              <a:rPr lang="en-US" dirty="0" smtClean="0"/>
              <a:t>USGS</a:t>
            </a:r>
          </a:p>
          <a:p>
            <a:endParaRPr lang="en-US" dirty="0" smtClean="0"/>
          </a:p>
          <a:p>
            <a:r>
              <a:rPr lang="en-US" dirty="0" smtClean="0"/>
              <a:t>Space Grant Symposium</a:t>
            </a:r>
          </a:p>
          <a:p>
            <a:r>
              <a:rPr lang="en-US" dirty="0" smtClean="0"/>
              <a:t>April 18, 2009</a:t>
            </a:r>
            <a:endParaRPr lang="en-US" dirty="0"/>
          </a:p>
        </p:txBody>
      </p:sp>
      <p:pic>
        <p:nvPicPr>
          <p:cNvPr id="12290" name="Picture 2" descr="http://spacegrant.arizona.edu/images/AZSGC_logos/print/azsgc_white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1180563" cy="16764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0/08/USG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627" y="5867400"/>
            <a:ext cx="2686373" cy="990600"/>
          </a:xfrm>
          <a:prstGeom prst="rect">
            <a:avLst/>
          </a:prstGeom>
          <a:noFill/>
        </p:spPr>
      </p:pic>
      <p:pic>
        <p:nvPicPr>
          <p:cNvPr id="6" name="Picture 14" descr="D:\P0000061.JPG"/>
          <p:cNvPicPr>
            <a:picLocks noChangeAspect="1" noChangeArrowheads="1"/>
          </p:cNvPicPr>
          <p:nvPr/>
        </p:nvPicPr>
        <p:blipFill>
          <a:blip r:embed="rId4"/>
          <a:srcRect r="8873" b="8873"/>
          <a:stretch>
            <a:fillRect/>
          </a:stretch>
        </p:blipFill>
        <p:spPr bwMode="auto">
          <a:xfrm>
            <a:off x="5105400" y="2819400"/>
            <a:ext cx="3581400" cy="238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chemeClr val="tx2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14400" y="3810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Using Geophysical and GIS Methods to Develop a Hydrogeologic Framework for the Upper Santa Cruz River Basin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610600" cy="3276600"/>
          </a:xfrm>
          <a:solidFill>
            <a:schemeClr val="bg1">
              <a:alpha val="79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Preliminary results indicate that simple models of the subsurface capture first order variations in electrical properties</a:t>
            </a:r>
          </a:p>
          <a:p>
            <a:r>
              <a:rPr lang="en-US" dirty="0" smtClean="0"/>
              <a:t>Magnetic data measured during TEM flights correspond well with aeromagnetic map for state </a:t>
            </a:r>
            <a:r>
              <a:rPr lang="en-US" sz="1900" dirty="0" smtClean="0"/>
              <a:t>(Sweeney, R.E., and Hill, P.L., 2001. Arizona Aeromagnetic and Gravity Maps and Data: A Web Site for Distribution of Data: U.S. Geological Survey Open-File Report 01-0081.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anta_Gertrudis1"/>
          <p:cNvPicPr>
            <a:picLocks noChangeAspect="1" noChangeArrowheads="1"/>
          </p:cNvPicPr>
          <p:nvPr/>
        </p:nvPicPr>
        <p:blipFill>
          <a:blip r:embed="rId2"/>
          <a:srcRect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4770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Study Area and Considerations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9875"/>
            <a:ext cx="3962400" cy="47847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Upper Santa Cruz Basin</a:t>
            </a:r>
          </a:p>
          <a:p>
            <a:endParaRPr lang="en-US" dirty="0" smtClean="0"/>
          </a:p>
          <a:p>
            <a:r>
              <a:rPr lang="en-US" dirty="0" smtClean="0"/>
              <a:t>Surface water is scarce</a:t>
            </a:r>
          </a:p>
          <a:p>
            <a:endParaRPr lang="en-US" dirty="0" smtClean="0"/>
          </a:p>
          <a:p>
            <a:r>
              <a:rPr lang="en-US" dirty="0" smtClean="0"/>
              <a:t>Population is growing</a:t>
            </a:r>
          </a:p>
          <a:p>
            <a:endParaRPr lang="en-US" dirty="0" smtClean="0"/>
          </a:p>
          <a:p>
            <a:r>
              <a:rPr lang="en-US" dirty="0" smtClean="0"/>
              <a:t>Need to understand hydrogeology of subsurface to understand temporal and spatial variability of groundwater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 descr="http://www.yellowmaps.com/travel/travel_arizona/ma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23896"/>
            <a:ext cx="2514600" cy="2771704"/>
          </a:xfrm>
          <a:prstGeom prst="rect">
            <a:avLst/>
          </a:prstGeom>
          <a:noFill/>
        </p:spPr>
      </p:pic>
      <p:pic>
        <p:nvPicPr>
          <p:cNvPr id="7" name="Picture 3" descr="SantaCruz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339"/>
          <a:stretch>
            <a:fillRect/>
          </a:stretch>
        </p:blipFill>
        <p:spPr bwMode="auto">
          <a:xfrm>
            <a:off x="4282239" y="3237685"/>
            <a:ext cx="4861761" cy="362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324600" y="2590800"/>
            <a:ext cx="16002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962900" y="3086100"/>
            <a:ext cx="1219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 an understanding of hydrologically significant spatial variations in alluvium and rock in the basin</a:t>
            </a:r>
          </a:p>
          <a:p>
            <a:r>
              <a:rPr lang="en-US" dirty="0" smtClean="0"/>
              <a:t>Use techniques of geophysics (electromagnetic and magnetic) to describe and quantify the hydrogeologic framework</a:t>
            </a:r>
          </a:p>
          <a:p>
            <a:r>
              <a:rPr lang="en-US" dirty="0" smtClean="0"/>
              <a:t>Estimate depth to bedrock and variations in the porosity of alluvium that effect movement of groundwater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823860"/>
            <a:ext cx="3981450" cy="303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gms_3dsoli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62475"/>
            <a:ext cx="3810000" cy="2295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"/>
            <a:ext cx="57150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Development of a </a:t>
            </a:r>
            <a:r>
              <a:rPr lang="en-US" sz="3200" dirty="0" err="1" smtClean="0"/>
              <a:t>Hydrogeologic</a:t>
            </a:r>
            <a:r>
              <a:rPr lang="en-US" sz="3200" dirty="0" smtClean="0"/>
              <a:t> Framework Model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2057400"/>
            <a:ext cx="5334000" cy="1600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Geologic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mapping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Borehole data (observations, core sent for laboratory measurements, geophysical logs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Surface and airborne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geophysics</a:t>
            </a:r>
          </a:p>
          <a:p>
            <a:pPr algn="l"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Forward and inverse modeling of geophysical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  <a:p>
            <a:pPr algn="l">
              <a:buFont typeface="Arial" pitchFamily="34" charset="0"/>
              <a:buChar char="•"/>
            </a:pPr>
            <a:endPara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Combine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develop 2-D geologic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cross-sections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3-D interpolation to Solid Model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52800" cy="437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Airborne surveys were flown to collect electromagnetic and magnetic data</a:t>
            </a:r>
          </a:p>
          <a:p>
            <a:r>
              <a:rPr lang="en-US" dirty="0" smtClean="0"/>
              <a:t>GeoTEM: digital time-domain electromagnetic system operated by Fugro Airborne Surveys</a:t>
            </a:r>
          </a:p>
          <a:p>
            <a:endParaRPr lang="en-US" dirty="0" smtClean="0"/>
          </a:p>
        </p:txBody>
      </p:sp>
      <p:pic>
        <p:nvPicPr>
          <p:cNvPr id="17410" name="Picture 2" descr="Nominal System Geome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810000"/>
            <a:ext cx="3465915" cy="259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2286000" y="3886200"/>
            <a:ext cx="190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http://www.fugroairborne.com/service/geotem_system_specs.php</a:t>
            </a:r>
            <a:endParaRPr lang="en-US" dirty="0"/>
          </a:p>
        </p:txBody>
      </p:sp>
      <p:pic>
        <p:nvPicPr>
          <p:cNvPr id="17412" name="Picture 4" descr="GEOT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3962400"/>
            <a:ext cx="4522426" cy="2362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296400" y="144780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http://www.fugroairborne.com/service/geotem.php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76200"/>
            <a:ext cx="4191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143000"/>
            <a:ext cx="4267200" cy="2255837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ArcMap</a:t>
            </a:r>
            <a:r>
              <a:rPr lang="en-US" dirty="0" smtClean="0"/>
              <a:t>: software used to develop geographic information systems (GIS) for visualizing, managing, creating, and analyzing geographic data.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0"/>
            <a:ext cx="2590800" cy="838200"/>
          </a:xfrm>
        </p:spPr>
        <p:txBody>
          <a:bodyPr/>
          <a:lstStyle/>
          <a:p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12192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Emigma V8.1: Numerical solutions for electromagnetic, gravity, magnetic, and other applications integrating data processing, simulation, inversion and imaging software as well as other associated tools.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47800"/>
            <a:ext cx="3581400" cy="4648200"/>
          </a:xfrm>
          <a:solidFill>
            <a:schemeClr val="accent1">
              <a:alpha val="3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Forward Modeling: build physical model of system (e.g. 3D below-ground spatial distribution of electrical conductivity)</a:t>
            </a:r>
          </a:p>
          <a:p>
            <a:endParaRPr lang="en-US" dirty="0" smtClean="0"/>
          </a:p>
          <a:p>
            <a:r>
              <a:rPr lang="en-US" dirty="0" smtClean="0"/>
              <a:t>Calculate numerically the propagation of electromagnetic fields</a:t>
            </a:r>
          </a:p>
          <a:p>
            <a:endParaRPr lang="en-US" dirty="0" smtClean="0"/>
          </a:p>
          <a:p>
            <a:r>
              <a:rPr lang="en-US" dirty="0" smtClean="0"/>
              <a:t>Simulate instrument output (dB/</a:t>
            </a:r>
            <a:r>
              <a:rPr lang="en-US" dirty="0" err="1" smtClean="0"/>
              <a:t>dt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1534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4162"/>
            <a:ext cx="8458200" cy="3627437"/>
          </a:xfrm>
          <a:solidFill>
            <a:schemeClr val="bg1">
              <a:alpha val="66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Inverse Modeling: derive physical model from observations/measurements</a:t>
            </a:r>
          </a:p>
          <a:p>
            <a:endParaRPr lang="en-US" sz="15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Run forward model numerous times varying layer thickness and electrical conductivity while minimizing the difference between simulated and observed values</a:t>
            </a:r>
          </a:p>
          <a:p>
            <a:endParaRPr lang="en-US" sz="15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Weakness: solutions are </a:t>
            </a:r>
            <a:r>
              <a:rPr lang="en-US" dirty="0" err="1" smtClean="0">
                <a:solidFill>
                  <a:schemeClr val="tx1"/>
                </a:solidFill>
              </a:rPr>
              <a:t>nonunique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Compare and constrain with measured data to arrive at plausible model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649</TotalTime>
  <Words>391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Slide 1</vt:lpstr>
      <vt:lpstr>Study Area and Considerations</vt:lpstr>
      <vt:lpstr>Goals and Methods</vt:lpstr>
      <vt:lpstr>Development of a Hydrogeologic Framework Model</vt:lpstr>
      <vt:lpstr>Data</vt:lpstr>
      <vt:lpstr>SOFTWARE</vt:lpstr>
      <vt:lpstr>Programs</vt:lpstr>
      <vt:lpstr>Analysis</vt:lpstr>
      <vt:lpstr>Analysis</vt:lpstr>
      <vt:lpstr>Results</vt:lpstr>
      <vt:lpstr>Questions?</vt:lpstr>
    </vt:vector>
  </TitlesOfParts>
  <Company>USGS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Geophysical and GIS Methods to Develop a Hydrogeologic Framework for the Upper Santa Cruz River Basin </dc:title>
  <dc:creator>ptnguyen</dc:creator>
  <cp:lastModifiedBy>ptnguyen</cp:lastModifiedBy>
  <cp:revision>71</cp:revision>
  <dcterms:created xsi:type="dcterms:W3CDTF">2009-03-30T17:08:16Z</dcterms:created>
  <dcterms:modified xsi:type="dcterms:W3CDTF">2009-04-10T17:34:39Z</dcterms:modified>
</cp:coreProperties>
</file>